
<file path=[Content_Types].xml><?xml version="1.0" encoding="utf-8"?>
<Types xmlns="http://schemas.openxmlformats.org/package/2006/content-types">
  <Default Extension="tmp" ContentType="image/png"/>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58" r:id="rId3"/>
    <p:sldId id="259" r:id="rId4"/>
    <p:sldId id="260" r:id="rId5"/>
    <p:sldId id="262" r:id="rId6"/>
    <p:sldId id="263" r:id="rId7"/>
    <p:sldId id="264" r:id="rId8"/>
    <p:sldId id="265" r:id="rId9"/>
    <p:sldId id="261" r:id="rId1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372"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55E60B-96A5-4F5D-AE8A-6C482A84E747}" type="datetimeFigureOut">
              <a:rPr lang="ko-KR" altLang="en-US" smtClean="0"/>
              <a:t>2017-10-14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B3DCDE-50B8-4D90-AF3C-D16B22DFC865}" type="slidenum">
              <a:rPr lang="ko-KR" altLang="en-US" smtClean="0"/>
              <a:t>‹#›</a:t>
            </a:fld>
            <a:endParaRPr lang="ko-KR" altLang="en-US"/>
          </a:p>
        </p:txBody>
      </p:sp>
    </p:spTree>
    <p:extLst>
      <p:ext uri="{BB962C8B-B14F-4D97-AF65-F5344CB8AC3E}">
        <p14:creationId xmlns:p14="http://schemas.microsoft.com/office/powerpoint/2010/main" val="221288536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6"/>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269287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4221818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9"/>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9"/>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52786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184819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41066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103730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802462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413848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1066973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498847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1"/>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3BBF33E-F734-45D6-B2A5-95649971164B}" type="datetimeFigureOut">
              <a:rPr lang="ko-KR" altLang="en-US" smtClean="0"/>
              <a:t>2017-10-14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1017708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BF33E-F734-45D6-B2A5-95649971164B}" type="datetimeFigureOut">
              <a:rPr lang="ko-KR" altLang="en-US" smtClean="0"/>
              <a:t>2017-10-14</a:t>
            </a:fld>
            <a:endParaRPr lang="ko-KR" altLang="en-US"/>
          </a:p>
        </p:txBody>
      </p:sp>
      <p:sp>
        <p:nvSpPr>
          <p:cNvPr id="5" name="바닥글 개체 틀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37186-5ECC-45AA-8E41-60C1E0A9BBB8}" type="slidenum">
              <a:rPr lang="ko-KR" altLang="en-US" smtClean="0"/>
              <a:t>‹#›</a:t>
            </a:fld>
            <a:endParaRPr lang="ko-KR" altLang="en-US"/>
          </a:p>
        </p:txBody>
      </p:sp>
    </p:spTree>
    <p:extLst>
      <p:ext uri="{BB962C8B-B14F-4D97-AF65-F5344CB8AC3E}">
        <p14:creationId xmlns:p14="http://schemas.microsoft.com/office/powerpoint/2010/main" val="89719041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kr/url?sa=i&amp;rct=j&amp;q=&amp;esrc=s&amp;source=images&amp;cd=&amp;cad=rja&amp;uact=8&amp;ved=0ahUKEwjtmb2Suu_WAhUGfbwKHfwaBB4QjRwIBw&amp;url=https%3A%2F%2Fwww.maangchi.com%2Freal&amp;psig=AOvVaw1nbuoRRClfv-9clGp5thGQ&amp;ust=1508047844622134" TargetMode="External"/><Relationship Id="rId2" Type="http://schemas.openxmlformats.org/officeDocument/2006/relationships/image" Target="../media/image1.wmf"/><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image" Target="../media/image6.tmp"/><Relationship Id="rId5" Type="http://schemas.openxmlformats.org/officeDocument/2006/relationships/image" Target="../media/image5.png"/><Relationship Id="rId4" Type="http://schemas.openxmlformats.org/officeDocument/2006/relationships/image" Target="../media/image4.tmp"/></Relationships>
</file>

<file path=ppt/slides/_rels/slide3.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image" Target="../media/image11.tmp"/><Relationship Id="rId5" Type="http://schemas.openxmlformats.org/officeDocument/2006/relationships/image" Target="../media/image10.tmp"/><Relationship Id="rId4" Type="http://schemas.openxmlformats.org/officeDocument/2006/relationships/image" Target="../media/image9.tmp"/></Relationships>
</file>

<file path=ppt/slides/_rels/slide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wmf"/><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hyperlink" Target="http://kore.am/youtube-chef-maangchi-debuts-new-cookbook/" TargetMode="External"/><Relationship Id="rId7" Type="http://schemas.openxmlformats.org/officeDocument/2006/relationships/image" Target="../media/image17.jpeg"/><Relationship Id="rId2"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hyperlink" Target="https://www.google.co.kr/url?sa=i&amp;rct=j&amp;q=&amp;esrc=s&amp;source=images&amp;cd=&amp;cad=rja&amp;uact=8&amp;ved=0ahUKEwiU6Zud5u_WAhWIm5QKHZsfAM0QjRwIBw&amp;url=https%3A%2F%2Fwww.maangchi.com%2Fblog%2F200k-youtube-subscribers&amp;psig=AOvVaw0xpRAU-W_m8iid9h3F-_dk&amp;ust=1508059671646539" TargetMode="Externa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hyperlink" Target="http://www.newsroh.com/bbs/board.php?bo_table=focus&amp;wr_id=84" TargetMode="External"/><Relationship Id="rId3" Type="http://schemas.openxmlformats.org/officeDocument/2006/relationships/hyperlink" Target="https://www.maangchi.com/wp-content/uploads/2009/06/maangchi-nyt-2015-06-03-e1.jpg" TargetMode="External"/><Relationship Id="rId7" Type="http://schemas.openxmlformats.org/officeDocument/2006/relationships/hyperlink" Target="http://news.joins.com/article/12072506" TargetMode="External"/><Relationship Id="rId2"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hyperlink" Target="http://www.yonhapnews.co.kr/economy/2011/06/08/0301000000AKR20110608083400002.HTML" TargetMode="External"/><Relationship Id="rId5" Type="http://schemas.openxmlformats.org/officeDocument/2006/relationships/hyperlink" Target="http://www.pressian.com/news/article.html?no=120690" TargetMode="External"/><Relationship Id="rId10" Type="http://schemas.openxmlformats.org/officeDocument/2006/relationships/hyperlink" Target="https://www.maangchi.com/blog/200k-youtube-subscribers" TargetMode="External"/><Relationship Id="rId4" Type="http://schemas.openxmlformats.org/officeDocument/2006/relationships/hyperlink" Target="https://www.youtube.com/channel/UC8gFadPgK2r1ndqLI04Xvvw" TargetMode="External"/><Relationship Id="rId9" Type="http://schemas.openxmlformats.org/officeDocument/2006/relationships/hyperlink" Target="http://kore.am/youtube-chef-maangchi-debuts-new-cookboo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50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092"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126" y="-1642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9666" y="-16420"/>
            <a:ext cx="1904334"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544"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196"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788" y="649796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642" y="6497960"/>
            <a:ext cx="1883358"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angchi에 대한 이미지 검색결과">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648" y="836712"/>
            <a:ext cx="4118076" cy="51843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452320" y="1844824"/>
            <a:ext cx="184731" cy="369332"/>
          </a:xfrm>
          <a:prstGeom prst="rect">
            <a:avLst/>
          </a:prstGeom>
          <a:noFill/>
        </p:spPr>
        <p:txBody>
          <a:bodyPr wrap="none" rtlCol="0">
            <a:spAutoFit/>
          </a:bodyPr>
          <a:lstStyle/>
          <a:p>
            <a:endParaRPr lang="ko-KR" altLang="en-US"/>
          </a:p>
        </p:txBody>
      </p:sp>
      <p:sp>
        <p:nvSpPr>
          <p:cNvPr id="20" name="TextBox 19"/>
          <p:cNvSpPr txBox="1"/>
          <p:nvPr/>
        </p:nvSpPr>
        <p:spPr>
          <a:xfrm>
            <a:off x="4987032" y="3093023"/>
            <a:ext cx="3600400" cy="2062103"/>
          </a:xfrm>
          <a:prstGeom prst="rect">
            <a:avLst/>
          </a:prstGeom>
          <a:noFill/>
        </p:spPr>
        <p:txBody>
          <a:bodyPr wrap="square" rtlCol="0">
            <a:spAutoFit/>
          </a:bodyPr>
          <a:lstStyle>
            <a:defPPr>
              <a:defRPr lang="ko-KR"/>
            </a:defPPr>
            <a:lvl1pPr algn="ctr">
              <a:defRPr sz="5400">
                <a:latin typeface="Times New Roman" pitchFamily="18" charset="0"/>
                <a:cs typeface="Times New Roman" pitchFamily="18" charset="0"/>
              </a:defRPr>
            </a:lvl1pPr>
          </a:lstStyle>
          <a:p>
            <a:r>
              <a:rPr lang="en-US" altLang="ko-KR" sz="3200">
                <a:latin typeface="Arial" pitchFamily="34" charset="0"/>
                <a:cs typeface="Arial" pitchFamily="34" charset="0"/>
              </a:rPr>
              <a:t>The Number 1 </a:t>
            </a:r>
            <a:r>
              <a:rPr lang="en-US" altLang="ko-KR" sz="3200" err="1">
                <a:latin typeface="Arial" pitchFamily="34" charset="0"/>
                <a:cs typeface="Arial" pitchFamily="34" charset="0"/>
              </a:rPr>
              <a:t>Youtuber</a:t>
            </a:r>
            <a:r>
              <a:rPr lang="en-US" altLang="ko-KR" sz="3200">
                <a:latin typeface="Arial" pitchFamily="34" charset="0"/>
                <a:cs typeface="Arial" pitchFamily="34" charset="0"/>
              </a:rPr>
              <a:t> of </a:t>
            </a:r>
            <a:r>
              <a:rPr lang="en-US" altLang="ko-KR" sz="3200">
                <a:latin typeface="Arial" pitchFamily="34" charset="0"/>
                <a:cs typeface="Arial" pitchFamily="34" charset="0"/>
              </a:rPr>
              <a:t>globalization </a:t>
            </a:r>
            <a:r>
              <a:rPr lang="en-US" altLang="ko-KR" sz="3200" smtClean="0">
                <a:latin typeface="Arial" pitchFamily="34" charset="0"/>
                <a:cs typeface="Arial" pitchFamily="34" charset="0"/>
              </a:rPr>
              <a:t>about </a:t>
            </a:r>
            <a:r>
              <a:rPr lang="en-US" altLang="ko-KR" sz="3200">
                <a:latin typeface="Arial" pitchFamily="34" charset="0"/>
                <a:cs typeface="Arial" pitchFamily="34" charset="0"/>
              </a:rPr>
              <a:t>Korean food</a:t>
            </a:r>
            <a:endParaRPr lang="ko-KR" altLang="en-US" sz="3200">
              <a:latin typeface="Arial" pitchFamily="34" charset="0"/>
              <a:cs typeface="Arial" pitchFamily="34" charset="0"/>
            </a:endParaRPr>
          </a:p>
        </p:txBody>
      </p:sp>
      <p:sp>
        <p:nvSpPr>
          <p:cNvPr id="21" name="TextBox 20"/>
          <p:cNvSpPr txBox="1"/>
          <p:nvPr/>
        </p:nvSpPr>
        <p:spPr>
          <a:xfrm>
            <a:off x="4987032" y="1783269"/>
            <a:ext cx="3672408" cy="861774"/>
          </a:xfrm>
          <a:prstGeom prst="rect">
            <a:avLst/>
          </a:prstGeom>
          <a:noFill/>
        </p:spPr>
        <p:txBody>
          <a:bodyPr wrap="square" rtlCol="0">
            <a:spAutoFit/>
          </a:bodyPr>
          <a:lstStyle/>
          <a:p>
            <a:pPr algn="ctr"/>
            <a:r>
              <a:rPr lang="en-US" altLang="ko-KR" sz="5000" err="1" smtClean="0">
                <a:latin typeface="Arial Black" pitchFamily="34" charset="0"/>
                <a:cs typeface="Times New Roman" pitchFamily="18" charset="0"/>
              </a:rPr>
              <a:t>Maangchi</a:t>
            </a:r>
            <a:endParaRPr lang="ko-KR" altLang="en-US" sz="5000">
              <a:latin typeface="Arial Black" pitchFamily="34" charset="0"/>
              <a:cs typeface="Times New Roman" pitchFamily="18" charset="0"/>
            </a:endParaRPr>
          </a:p>
        </p:txBody>
      </p:sp>
    </p:spTree>
    <p:extLst>
      <p:ext uri="{BB962C8B-B14F-4D97-AF65-F5344CB8AC3E}">
        <p14:creationId xmlns:p14="http://schemas.microsoft.com/office/powerpoint/2010/main" val="3586164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직사각형 4106"/>
          <p:cNvSpPr/>
          <p:nvPr/>
        </p:nvSpPr>
        <p:spPr>
          <a:xfrm>
            <a:off x="0" y="764704"/>
            <a:ext cx="9144000" cy="115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04" name="그룹 4103"/>
          <p:cNvGrpSpPr/>
          <p:nvPr/>
        </p:nvGrpSpPr>
        <p:grpSpPr>
          <a:xfrm>
            <a:off x="0" y="6497960"/>
            <a:ext cx="9144000" cy="360040"/>
            <a:chOff x="0" y="6497960"/>
            <a:chExt cx="9144000" cy="360040"/>
          </a:xfrm>
        </p:grpSpPr>
        <p:pic>
          <p:nvPicPr>
            <p:cNvPr id="14"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544"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196"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788" y="649796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642" y="6497960"/>
              <a:ext cx="1883358" cy="36004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7452320" y="1844824"/>
            <a:ext cx="184731" cy="369332"/>
          </a:xfrm>
          <a:prstGeom prst="rect">
            <a:avLst/>
          </a:prstGeom>
          <a:noFill/>
        </p:spPr>
        <p:txBody>
          <a:bodyPr wrap="none" rtlCol="0">
            <a:spAutoFit/>
          </a:bodyPr>
          <a:lstStyle/>
          <a:p>
            <a:endParaRPr lang="ko-KR" altLang="en-US"/>
          </a:p>
        </p:txBody>
      </p:sp>
      <p:grpSp>
        <p:nvGrpSpPr>
          <p:cNvPr id="4097" name="그룹 4096"/>
          <p:cNvGrpSpPr/>
          <p:nvPr/>
        </p:nvGrpSpPr>
        <p:grpSpPr>
          <a:xfrm>
            <a:off x="1067903" y="2135043"/>
            <a:ext cx="4176464" cy="2245334"/>
            <a:chOff x="481818" y="427064"/>
            <a:chExt cx="4126622" cy="2148408"/>
          </a:xfrm>
        </p:grpSpPr>
        <p:sp>
          <p:nvSpPr>
            <p:cNvPr id="30" name="직사각형 29"/>
            <p:cNvSpPr/>
            <p:nvPr/>
          </p:nvSpPr>
          <p:spPr>
            <a:xfrm>
              <a:off x="481818" y="427064"/>
              <a:ext cx="4126622" cy="20948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descr="화면 캡처"/>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89" y="529756"/>
              <a:ext cx="1844756" cy="1534990"/>
            </a:xfrm>
            <a:prstGeom prst="rect">
              <a:avLst/>
            </a:prstGeom>
          </p:spPr>
        </p:pic>
        <p:pic>
          <p:nvPicPr>
            <p:cNvPr id="3" name="그림 2" descr="화면 캡처"/>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015" y="529755"/>
              <a:ext cx="1824934" cy="1534990"/>
            </a:xfrm>
            <a:prstGeom prst="rect">
              <a:avLst/>
            </a:prstGeom>
          </p:spPr>
        </p:pic>
        <p:sp>
          <p:nvSpPr>
            <p:cNvPr id="9" name="TextBox 8"/>
            <p:cNvSpPr txBox="1"/>
            <p:nvPr/>
          </p:nvSpPr>
          <p:spPr>
            <a:xfrm>
              <a:off x="882442" y="2052252"/>
              <a:ext cx="3512318" cy="523220"/>
            </a:xfrm>
            <a:prstGeom prst="rect">
              <a:avLst/>
            </a:prstGeom>
            <a:noFill/>
          </p:spPr>
          <p:txBody>
            <a:bodyPr wrap="square" rtlCol="0">
              <a:spAutoFit/>
            </a:bodyPr>
            <a:lstStyle/>
            <a:p>
              <a:r>
                <a:rPr lang="en-US" altLang="ko-KR" sz="2800" b="1" smtClean="0"/>
                <a:t>From </a:t>
              </a:r>
              <a:r>
                <a:rPr lang="en-US" altLang="ko-KR" sz="2800" b="1" smtClean="0">
                  <a:latin typeface="Arial" pitchFamily="34" charset="0"/>
                  <a:cs typeface="Arial" pitchFamily="34" charset="0"/>
                </a:rPr>
                <a:t>2007</a:t>
              </a:r>
              <a:r>
                <a:rPr lang="en-US" altLang="ko-KR" sz="2800" b="1" smtClean="0"/>
                <a:t> to 2017</a:t>
              </a:r>
              <a:endParaRPr lang="ko-KR" altLang="en-US" sz="2800" b="1"/>
            </a:p>
          </p:txBody>
        </p:sp>
      </p:grpSp>
      <p:grpSp>
        <p:nvGrpSpPr>
          <p:cNvPr id="4101" name="그룹 4100"/>
          <p:cNvGrpSpPr/>
          <p:nvPr/>
        </p:nvGrpSpPr>
        <p:grpSpPr>
          <a:xfrm>
            <a:off x="5234623" y="2135043"/>
            <a:ext cx="2897951" cy="3943845"/>
            <a:chOff x="5930284" y="880996"/>
            <a:chExt cx="3213715" cy="4366640"/>
          </a:xfrm>
        </p:grpSpPr>
        <p:sp>
          <p:nvSpPr>
            <p:cNvPr id="31" name="직사각형 30"/>
            <p:cNvSpPr/>
            <p:nvPr/>
          </p:nvSpPr>
          <p:spPr>
            <a:xfrm>
              <a:off x="6084168" y="880996"/>
              <a:ext cx="2880320" cy="4366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546" y="2174953"/>
              <a:ext cx="2290434" cy="264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5930284" y="999827"/>
              <a:ext cx="3213715" cy="954107"/>
            </a:xfrm>
            <a:prstGeom prst="rect">
              <a:avLst/>
            </a:prstGeom>
            <a:noFill/>
          </p:spPr>
          <p:txBody>
            <a:bodyPr wrap="square" rtlCol="0">
              <a:spAutoFit/>
            </a:bodyPr>
            <a:lstStyle/>
            <a:p>
              <a:pPr algn="ctr"/>
              <a:r>
                <a:rPr lang="en-US" altLang="ko-KR" sz="2800" b="1" smtClean="0">
                  <a:latin typeface="Arial" pitchFamily="34" charset="0"/>
                  <a:cs typeface="Arial" pitchFamily="34" charset="0"/>
                </a:rPr>
                <a:t>Subtitles in </a:t>
              </a:r>
            </a:p>
            <a:p>
              <a:pPr algn="ctr"/>
              <a:r>
                <a:rPr lang="en-US" altLang="ko-KR" sz="2800" b="1" smtClean="0">
                  <a:latin typeface="Arial" pitchFamily="34" charset="0"/>
                  <a:cs typeface="Arial" pitchFamily="34" charset="0"/>
                </a:rPr>
                <a:t>24</a:t>
              </a:r>
              <a:r>
                <a:rPr lang="en-US" altLang="ko-KR" sz="2800" b="1">
                  <a:latin typeface="Arial" pitchFamily="34" charset="0"/>
                  <a:cs typeface="Arial" pitchFamily="34" charset="0"/>
                </a:rPr>
                <a:t> </a:t>
              </a:r>
              <a:r>
                <a:rPr lang="en-US" altLang="ko-KR" sz="2800" b="1" smtClean="0">
                  <a:latin typeface="Arial" pitchFamily="34" charset="0"/>
                  <a:cs typeface="Arial" pitchFamily="34" charset="0"/>
                </a:rPr>
                <a:t>Languages</a:t>
              </a:r>
              <a:endParaRPr lang="ko-KR" altLang="en-US" sz="2800" b="1">
                <a:latin typeface="Arial" pitchFamily="34" charset="0"/>
                <a:cs typeface="Arial" pitchFamily="34" charset="0"/>
              </a:endParaRPr>
            </a:p>
          </p:txBody>
        </p:sp>
      </p:grpSp>
      <p:pic>
        <p:nvPicPr>
          <p:cNvPr id="102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50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092"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126" y="-1642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1740" y="-16420"/>
            <a:ext cx="1892259" cy="360040"/>
          </a:xfrm>
          <a:prstGeom prst="rect">
            <a:avLst/>
          </a:prstGeom>
          <a:noFill/>
          <a:extLst>
            <a:ext uri="{909E8E84-426E-40DD-AFC4-6F175D3DCCD1}">
              <a14:hiddenFill xmlns:a14="http://schemas.microsoft.com/office/drawing/2010/main">
                <a:solidFill>
                  <a:srgbClr val="FFFFFF"/>
                </a:solidFill>
              </a14:hiddenFill>
            </a:ext>
          </a:extLst>
        </p:spPr>
      </p:pic>
      <p:grpSp>
        <p:nvGrpSpPr>
          <p:cNvPr id="4102" name="그룹 4101"/>
          <p:cNvGrpSpPr/>
          <p:nvPr/>
        </p:nvGrpSpPr>
        <p:grpSpPr>
          <a:xfrm>
            <a:off x="1043036" y="4447991"/>
            <a:ext cx="4206792" cy="1639588"/>
            <a:chOff x="313616" y="4752997"/>
            <a:chExt cx="4397156" cy="1678010"/>
          </a:xfrm>
        </p:grpSpPr>
        <p:sp>
          <p:nvSpPr>
            <p:cNvPr id="4096" name="직사각형 4095"/>
            <p:cNvSpPr/>
            <p:nvPr/>
          </p:nvSpPr>
          <p:spPr>
            <a:xfrm>
              <a:off x="313616" y="4752997"/>
              <a:ext cx="4397156" cy="1678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descr="화면 캡처"/>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771" y="4817373"/>
              <a:ext cx="1776025" cy="1514274"/>
            </a:xfrm>
            <a:prstGeom prst="rect">
              <a:avLst/>
            </a:prstGeom>
          </p:spPr>
        </p:pic>
        <p:sp>
          <p:nvSpPr>
            <p:cNvPr id="23" name="TextBox 22"/>
            <p:cNvSpPr txBox="1"/>
            <p:nvPr/>
          </p:nvSpPr>
          <p:spPr>
            <a:xfrm>
              <a:off x="2496695" y="5086276"/>
              <a:ext cx="2214076" cy="976466"/>
            </a:xfrm>
            <a:prstGeom prst="rect">
              <a:avLst/>
            </a:prstGeom>
            <a:noFill/>
          </p:spPr>
          <p:txBody>
            <a:bodyPr wrap="square" rtlCol="0">
              <a:spAutoFit/>
            </a:bodyPr>
            <a:lstStyle/>
            <a:p>
              <a:pPr algn="ctr"/>
              <a:r>
                <a:rPr lang="en-US" altLang="ko-KR" sz="2800" b="1" smtClean="0"/>
                <a:t>Top views </a:t>
              </a:r>
            </a:p>
            <a:p>
              <a:pPr algn="ctr"/>
              <a:r>
                <a:rPr lang="en-US" altLang="ko-KR" sz="2800" b="1" smtClean="0"/>
                <a:t>7.6 million</a:t>
              </a:r>
              <a:endParaRPr lang="ko-KR" altLang="en-US" sz="2800" b="1"/>
            </a:p>
          </p:txBody>
        </p:sp>
      </p:grpSp>
      <p:sp>
        <p:nvSpPr>
          <p:cNvPr id="4106" name="TextBox 4105"/>
          <p:cNvSpPr txBox="1"/>
          <p:nvPr/>
        </p:nvSpPr>
        <p:spPr>
          <a:xfrm>
            <a:off x="530107" y="908720"/>
            <a:ext cx="8083784" cy="707886"/>
          </a:xfrm>
          <a:prstGeom prst="rect">
            <a:avLst/>
          </a:prstGeom>
          <a:noFill/>
        </p:spPr>
        <p:txBody>
          <a:bodyPr wrap="square" rtlCol="0">
            <a:spAutoFit/>
          </a:bodyPr>
          <a:lstStyle/>
          <a:p>
            <a:r>
              <a:rPr lang="en-US" altLang="ko-KR" sz="2000" smtClean="0">
                <a:latin typeface="Arial Black" pitchFamily="34" charset="0"/>
              </a:rPr>
              <a:t>Here is a Korean food Youtuber with unusual records. </a:t>
            </a:r>
          </a:p>
          <a:p>
            <a:r>
              <a:rPr lang="en-US" altLang="ko-KR" sz="2000" smtClean="0">
                <a:latin typeface="Arial Black" pitchFamily="34" charset="0"/>
              </a:rPr>
              <a:t>Having these records, she will probably be the only one.</a:t>
            </a:r>
            <a:endParaRPr lang="ko-KR" altLang="en-US" sz="2000">
              <a:latin typeface="Arial Black" pitchFamily="34" charset="0"/>
            </a:endParaRPr>
          </a:p>
        </p:txBody>
      </p:sp>
    </p:spTree>
    <p:extLst>
      <p:ext uri="{BB962C8B-B14F-4D97-AF65-F5344CB8AC3E}">
        <p14:creationId xmlns:p14="http://schemas.microsoft.com/office/powerpoint/2010/main" val="646358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50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092"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126" y="-1642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4360" y="-16420"/>
            <a:ext cx="18996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544"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196"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788" y="649796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642" y="6497960"/>
            <a:ext cx="1883358" cy="3600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452320" y="1844824"/>
            <a:ext cx="184731" cy="369332"/>
          </a:xfrm>
          <a:prstGeom prst="rect">
            <a:avLst/>
          </a:prstGeom>
          <a:noFill/>
        </p:spPr>
        <p:txBody>
          <a:bodyPr wrap="none" rtlCol="0">
            <a:spAutoFit/>
          </a:bodyPr>
          <a:lstStyle/>
          <a:p>
            <a:endParaRPr lang="ko-KR" altLang="en-US"/>
          </a:p>
        </p:txBody>
      </p:sp>
      <p:pic>
        <p:nvPicPr>
          <p:cNvPr id="2" name="그림 1" descr="화면 캡처"/>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5847"/>
            <a:ext cx="6076544" cy="5120907"/>
          </a:xfrm>
          <a:prstGeom prst="rect">
            <a:avLst/>
          </a:prstGeom>
        </p:spPr>
      </p:pic>
      <p:sp>
        <p:nvSpPr>
          <p:cNvPr id="3" name="직사각형 2"/>
          <p:cNvSpPr/>
          <p:nvPr/>
        </p:nvSpPr>
        <p:spPr>
          <a:xfrm>
            <a:off x="6084168" y="835847"/>
            <a:ext cx="3059832" cy="5121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smtClean="0">
                <a:latin typeface="Arial Black" pitchFamily="34" charset="0"/>
                <a:cs typeface="Arial" pitchFamily="34" charset="0"/>
              </a:rPr>
              <a:t>She also praised in various media.</a:t>
            </a:r>
          </a:p>
          <a:p>
            <a:pPr algn="ctr"/>
            <a:endParaRPr lang="en-US" altLang="ko-KR" sz="2000" smtClean="0">
              <a:latin typeface="Arial Black" pitchFamily="34" charset="0"/>
              <a:cs typeface="Arial" pitchFamily="34" charset="0"/>
            </a:endParaRPr>
          </a:p>
          <a:p>
            <a:pPr algn="ctr"/>
            <a:r>
              <a:rPr lang="en-US" altLang="ko-KR" sz="2000" smtClean="0">
                <a:latin typeface="Arial Black" pitchFamily="34" charset="0"/>
              </a:rPr>
              <a:t>Maangchi is more famous than Julia, </a:t>
            </a:r>
          </a:p>
          <a:p>
            <a:pPr algn="ctr"/>
            <a:r>
              <a:rPr lang="en-US" altLang="ko-KR" sz="2000" smtClean="0">
                <a:latin typeface="Arial Black" pitchFamily="34" charset="0"/>
              </a:rPr>
              <a:t>Who is an American well known for her living skills</a:t>
            </a:r>
            <a:r>
              <a:rPr lang="en-US" altLang="ko-KR" smtClean="0"/>
              <a:t>.</a:t>
            </a:r>
            <a:r>
              <a:rPr lang="en-US" altLang="ko-KR" smtClean="0">
                <a:latin typeface="Arial" pitchFamily="34" charset="0"/>
                <a:cs typeface="Arial" pitchFamily="34" charset="0"/>
              </a:rPr>
              <a:t> </a:t>
            </a:r>
            <a:endParaRPr lang="ko-KR" altLang="en-US" b="1">
              <a:latin typeface="Arial" pitchFamily="34" charset="0"/>
              <a:cs typeface="Arial" pitchFamily="34" charset="0"/>
            </a:endParaRPr>
          </a:p>
        </p:txBody>
      </p:sp>
    </p:spTree>
    <p:extLst>
      <p:ext uri="{BB962C8B-B14F-4D97-AF65-F5344CB8AC3E}">
        <p14:creationId xmlns:p14="http://schemas.microsoft.com/office/powerpoint/2010/main" val="26748906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4" name="그룹 4103"/>
          <p:cNvGrpSpPr/>
          <p:nvPr/>
        </p:nvGrpSpPr>
        <p:grpSpPr>
          <a:xfrm>
            <a:off x="0" y="6497960"/>
            <a:ext cx="9144000" cy="360040"/>
            <a:chOff x="0" y="6497960"/>
            <a:chExt cx="9144000" cy="360040"/>
          </a:xfrm>
        </p:grpSpPr>
        <p:pic>
          <p:nvPicPr>
            <p:cNvPr id="14"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544"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196"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788" y="649796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642" y="6497960"/>
              <a:ext cx="1883358" cy="36004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7452320" y="1844824"/>
            <a:ext cx="184731" cy="369332"/>
          </a:xfrm>
          <a:prstGeom prst="rect">
            <a:avLst/>
          </a:prstGeom>
          <a:noFill/>
        </p:spPr>
        <p:txBody>
          <a:bodyPr wrap="none" rtlCol="0">
            <a:spAutoFit/>
          </a:bodyPr>
          <a:lstStyle/>
          <a:p>
            <a:endParaRPr lang="ko-KR" altLang="en-US"/>
          </a:p>
        </p:txBody>
      </p:sp>
      <p:pic>
        <p:nvPicPr>
          <p:cNvPr id="102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50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092"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126" y="-1642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1740" y="-16420"/>
            <a:ext cx="1892259" cy="36004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그룹 19"/>
          <p:cNvGrpSpPr/>
          <p:nvPr/>
        </p:nvGrpSpPr>
        <p:grpSpPr>
          <a:xfrm>
            <a:off x="1043607" y="349376"/>
            <a:ext cx="7116019" cy="4320480"/>
            <a:chOff x="493350" y="1934483"/>
            <a:chExt cx="7183446" cy="4028655"/>
          </a:xfrm>
        </p:grpSpPr>
        <p:pic>
          <p:nvPicPr>
            <p:cNvPr id="4" name="그림 3" descr="화면 캡처"/>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50" y="1934483"/>
              <a:ext cx="3600000" cy="2030332"/>
            </a:xfrm>
            <a:prstGeom prst="rect">
              <a:avLst/>
            </a:prstGeom>
          </p:spPr>
        </p:pic>
        <p:pic>
          <p:nvPicPr>
            <p:cNvPr id="5" name="그림 4" descr="화면 캡처"/>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796" y="1934483"/>
              <a:ext cx="3600000" cy="2013148"/>
            </a:xfrm>
            <a:prstGeom prst="rect">
              <a:avLst/>
            </a:prstGeom>
          </p:spPr>
        </p:pic>
        <p:pic>
          <p:nvPicPr>
            <p:cNvPr id="7" name="그림 6" descr="화면 캡처"/>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350" y="3948043"/>
              <a:ext cx="3600000" cy="2015095"/>
            </a:xfrm>
            <a:prstGeom prst="rect">
              <a:avLst/>
            </a:prstGeom>
          </p:spPr>
        </p:pic>
        <p:pic>
          <p:nvPicPr>
            <p:cNvPr id="8" name="그림 7" descr="화면 캡처"/>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6796" y="3947631"/>
              <a:ext cx="3600000" cy="2006929"/>
            </a:xfrm>
            <a:prstGeom prst="rect">
              <a:avLst/>
            </a:prstGeom>
          </p:spPr>
        </p:pic>
      </p:grpSp>
      <p:sp>
        <p:nvSpPr>
          <p:cNvPr id="21" name="직사각형 20"/>
          <p:cNvSpPr/>
          <p:nvPr/>
        </p:nvSpPr>
        <p:spPr>
          <a:xfrm>
            <a:off x="1043607" y="4639159"/>
            <a:ext cx="7098172" cy="1814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latin typeface="Arial Black" pitchFamily="34" charset="0"/>
              </a:rPr>
              <a:t>She also uses unfamiliar ingredients like dried squid and lotus root. In addition, there are many courses like Makgeolli and soy sauce, which have to be careful and take long time. Even if its difficulties, she always make the food wonderful.</a:t>
            </a:r>
            <a:endParaRPr lang="ko-KR" altLang="en-US">
              <a:latin typeface="Arial Black" pitchFamily="34" charset="0"/>
            </a:endParaRPr>
          </a:p>
        </p:txBody>
      </p:sp>
    </p:spTree>
    <p:extLst>
      <p:ext uri="{BB962C8B-B14F-4D97-AF65-F5344CB8AC3E}">
        <p14:creationId xmlns:p14="http://schemas.microsoft.com/office/powerpoint/2010/main" val="4240381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2420888"/>
            <a:ext cx="9143999"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04" name="그룹 4103"/>
          <p:cNvGrpSpPr/>
          <p:nvPr/>
        </p:nvGrpSpPr>
        <p:grpSpPr>
          <a:xfrm>
            <a:off x="0" y="6497960"/>
            <a:ext cx="9144000" cy="360040"/>
            <a:chOff x="0" y="6497960"/>
            <a:chExt cx="9144000" cy="360040"/>
          </a:xfrm>
        </p:grpSpPr>
        <p:pic>
          <p:nvPicPr>
            <p:cNvPr id="14"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544"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196"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788" y="649796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642" y="6497960"/>
              <a:ext cx="1883358" cy="36004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7452320" y="1844824"/>
            <a:ext cx="184731" cy="369332"/>
          </a:xfrm>
          <a:prstGeom prst="rect">
            <a:avLst/>
          </a:prstGeom>
          <a:noFill/>
        </p:spPr>
        <p:txBody>
          <a:bodyPr wrap="none" rtlCol="0">
            <a:spAutoFit/>
          </a:bodyPr>
          <a:lstStyle/>
          <a:p>
            <a:endParaRPr lang="ko-KR" altLang="en-US"/>
          </a:p>
        </p:txBody>
      </p:sp>
      <p:pic>
        <p:nvPicPr>
          <p:cNvPr id="102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50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092"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126" y="-1642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1740" y="-16420"/>
            <a:ext cx="1892259" cy="3600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540" y="2636912"/>
            <a:ext cx="9073008" cy="1077218"/>
          </a:xfrm>
          <a:prstGeom prst="rect">
            <a:avLst/>
          </a:prstGeom>
          <a:noFill/>
        </p:spPr>
        <p:txBody>
          <a:bodyPr wrap="square" rtlCol="0">
            <a:spAutoFit/>
          </a:bodyPr>
          <a:lstStyle/>
          <a:p>
            <a:pPr algn="ctr"/>
            <a:r>
              <a:rPr lang="en-US" altLang="ko-KR" sz="3200" smtClean="0">
                <a:latin typeface="Arial Black" pitchFamily="34" charset="0"/>
              </a:rPr>
              <a:t>What if Korean food became globalized in the way she loves Korean food?</a:t>
            </a:r>
            <a:endParaRPr lang="ko-KR" altLang="en-US" sz="3200">
              <a:latin typeface="Arial Black" pitchFamily="34" charset="0"/>
            </a:endParaRPr>
          </a:p>
        </p:txBody>
      </p:sp>
    </p:spTree>
    <p:extLst>
      <p:ext uri="{BB962C8B-B14F-4D97-AF65-F5344CB8AC3E}">
        <p14:creationId xmlns:p14="http://schemas.microsoft.com/office/powerpoint/2010/main" val="26359741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4" name="그룹 4103"/>
          <p:cNvGrpSpPr/>
          <p:nvPr/>
        </p:nvGrpSpPr>
        <p:grpSpPr>
          <a:xfrm>
            <a:off x="0" y="6497960"/>
            <a:ext cx="9144000" cy="360040"/>
            <a:chOff x="0" y="6497960"/>
            <a:chExt cx="9144000" cy="360040"/>
          </a:xfrm>
        </p:grpSpPr>
        <p:pic>
          <p:nvPicPr>
            <p:cNvPr id="14"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544"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196"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788" y="649796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642" y="6497960"/>
              <a:ext cx="1883358" cy="36004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7452320" y="1844824"/>
            <a:ext cx="184731" cy="369332"/>
          </a:xfrm>
          <a:prstGeom prst="rect">
            <a:avLst/>
          </a:prstGeom>
          <a:noFill/>
        </p:spPr>
        <p:txBody>
          <a:bodyPr wrap="none" rtlCol="0">
            <a:spAutoFit/>
          </a:bodyPr>
          <a:lstStyle/>
          <a:p>
            <a:endParaRPr lang="ko-KR" altLang="en-US"/>
          </a:p>
        </p:txBody>
      </p:sp>
      <p:pic>
        <p:nvPicPr>
          <p:cNvPr id="102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50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092"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126" y="-1642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1740" y="-16420"/>
            <a:ext cx="1892259" cy="36004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img.yonhapnews.co.kr/photo/yna/YH/2011/06/09/PYH2011060900030001300_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 y="836712"/>
            <a:ext cx="5715000" cy="5132388"/>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5711628" y="836712"/>
            <a:ext cx="3432372" cy="5132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smtClean="0">
                <a:latin typeface="Arial Black" pitchFamily="34" charset="0"/>
              </a:rPr>
              <a:t>In May 2011, a Korean American actress, Brook Sills, in New York City, created a press release.</a:t>
            </a:r>
          </a:p>
          <a:p>
            <a:pPr algn="ctr"/>
            <a:endParaRPr lang="en-US" altLang="ko-KR" sz="2000" smtClean="0">
              <a:latin typeface="Arial Black" pitchFamily="34" charset="0"/>
            </a:endParaRPr>
          </a:p>
          <a:p>
            <a:pPr algn="ctr"/>
            <a:r>
              <a:rPr lang="en-US" altLang="ko-KR" sz="2000" smtClean="0">
                <a:latin typeface="Arial Black" pitchFamily="34" charset="0"/>
              </a:rPr>
              <a:t>She is</a:t>
            </a:r>
            <a:r>
              <a:rPr lang="en-US" altLang="ko-KR" sz="2000" smtClean="0">
                <a:latin typeface="Arial Black" pitchFamily="34" charset="0"/>
              </a:rPr>
              <a:t> saying that she likes Korean but revealed that it is directed picture of her standing with an hot pepper paste, with a cost of 350 million won.</a:t>
            </a:r>
            <a:endParaRPr lang="ko-KR" altLang="en-US" sz="2000" smtClean="0">
              <a:latin typeface="Arial Black" pitchFamily="34" charset="0"/>
            </a:endParaRPr>
          </a:p>
          <a:p>
            <a:pPr algn="ctr"/>
            <a:endParaRPr lang="ko-KR" altLang="en-US"/>
          </a:p>
        </p:txBody>
      </p:sp>
    </p:spTree>
    <p:extLst>
      <p:ext uri="{BB962C8B-B14F-4D97-AF65-F5344CB8AC3E}">
        <p14:creationId xmlns:p14="http://schemas.microsoft.com/office/powerpoint/2010/main" val="2635974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4" name="그룹 4103"/>
          <p:cNvGrpSpPr/>
          <p:nvPr/>
        </p:nvGrpSpPr>
        <p:grpSpPr>
          <a:xfrm>
            <a:off x="0" y="6497960"/>
            <a:ext cx="9144000" cy="360040"/>
            <a:chOff x="0" y="6497960"/>
            <a:chExt cx="9144000" cy="360040"/>
          </a:xfrm>
        </p:grpSpPr>
        <p:pic>
          <p:nvPicPr>
            <p:cNvPr id="14"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544"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196"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788" y="649796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642" y="6497960"/>
              <a:ext cx="1883358" cy="36004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7452320" y="1844824"/>
            <a:ext cx="184731" cy="369332"/>
          </a:xfrm>
          <a:prstGeom prst="rect">
            <a:avLst/>
          </a:prstGeom>
          <a:noFill/>
        </p:spPr>
        <p:txBody>
          <a:bodyPr wrap="none" rtlCol="0">
            <a:spAutoFit/>
          </a:bodyPr>
          <a:lstStyle/>
          <a:p>
            <a:endParaRPr lang="ko-KR" altLang="en-US"/>
          </a:p>
        </p:txBody>
      </p:sp>
      <p:pic>
        <p:nvPicPr>
          <p:cNvPr id="102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50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092"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126" y="-1642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1740" y="-16420"/>
            <a:ext cx="1892259" cy="36004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pds.joins.com/news/component/newsis/201307/15/NISI20130715_0008434800_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978" y="1011928"/>
            <a:ext cx="4830021" cy="32091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newsroh.com/technote7/data/board/focus/file_in_body/1/201010789_sick_day_in_ac_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6" y="1011928"/>
            <a:ext cx="4328935" cy="320916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4956" y="4221088"/>
            <a:ext cx="9143999" cy="1559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latin typeface="Arial Black" pitchFamily="34" charset="0"/>
              </a:rPr>
              <a:t>The Korean government 's globalization policy for Korean food has also been criticized by netizens for their unappetizing performance in various Korean food promotional festivals</a:t>
            </a:r>
            <a:r>
              <a:rPr lang="en-US" altLang="ko-KR" smtClean="0"/>
              <a:t>.</a:t>
            </a:r>
            <a:endParaRPr lang="ko-KR" altLang="en-US" b="1" smtClean="0"/>
          </a:p>
          <a:p>
            <a:pPr algn="ctr"/>
            <a:endParaRPr lang="ko-KR" altLang="en-US"/>
          </a:p>
        </p:txBody>
      </p:sp>
    </p:spTree>
    <p:extLst>
      <p:ext uri="{BB962C8B-B14F-4D97-AF65-F5344CB8AC3E}">
        <p14:creationId xmlns:p14="http://schemas.microsoft.com/office/powerpoint/2010/main" val="2635974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4" name="그룹 4103"/>
          <p:cNvGrpSpPr/>
          <p:nvPr/>
        </p:nvGrpSpPr>
        <p:grpSpPr>
          <a:xfrm>
            <a:off x="0" y="6497960"/>
            <a:ext cx="9144000" cy="360040"/>
            <a:chOff x="0" y="6497960"/>
            <a:chExt cx="9144000" cy="360040"/>
          </a:xfrm>
        </p:grpSpPr>
        <p:pic>
          <p:nvPicPr>
            <p:cNvPr id="14"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544"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196"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788" y="649796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642" y="6497960"/>
              <a:ext cx="1883358" cy="36004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7452320" y="1844824"/>
            <a:ext cx="184731" cy="369332"/>
          </a:xfrm>
          <a:prstGeom prst="rect">
            <a:avLst/>
          </a:prstGeom>
          <a:noFill/>
        </p:spPr>
        <p:txBody>
          <a:bodyPr wrap="none" rtlCol="0">
            <a:spAutoFit/>
          </a:bodyPr>
          <a:lstStyle/>
          <a:p>
            <a:endParaRPr lang="ko-KR" altLang="en-US"/>
          </a:p>
        </p:txBody>
      </p:sp>
      <p:pic>
        <p:nvPicPr>
          <p:cNvPr id="102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50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092"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126" y="-1642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1740" y="-16420"/>
            <a:ext cx="1892259" cy="36004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1" y="1098032"/>
            <a:ext cx="9143999" cy="2232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smtClean="0">
                <a:latin typeface="Arial Black" pitchFamily="34" charset="0"/>
              </a:rPr>
              <a:t>Rather than hastening and undermining the globalization of Korean food, if a person who ‘sincearely’ loves Korean food like Maangchi causes interest of foreigners and carefully informs the cooking methods, it will accelerate the globalization of Korean food.</a:t>
            </a:r>
            <a:endParaRPr lang="ko-KR" altLang="en-US" sz="1900">
              <a:latin typeface="Arial Black" pitchFamily="34" charset="0"/>
            </a:endParaRPr>
          </a:p>
        </p:txBody>
      </p:sp>
      <p:pic>
        <p:nvPicPr>
          <p:cNvPr id="5124" name="Picture 4" descr="maangchi에 대한 이미지 검색결과">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6" y="3337403"/>
            <a:ext cx="3662239" cy="25002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l-Maangchi-AM15-Impa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733" y="3330280"/>
            <a:ext cx="2321436" cy="250736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angchi with subscriber에 대한 이미지 검색결과">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2169" y="3330280"/>
            <a:ext cx="3181831" cy="250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974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4" name="그룹 4103"/>
          <p:cNvGrpSpPr/>
          <p:nvPr/>
        </p:nvGrpSpPr>
        <p:grpSpPr>
          <a:xfrm>
            <a:off x="0" y="6497960"/>
            <a:ext cx="9144000" cy="360040"/>
            <a:chOff x="0" y="6497960"/>
            <a:chExt cx="9144000" cy="360040"/>
          </a:xfrm>
        </p:grpSpPr>
        <p:pic>
          <p:nvPicPr>
            <p:cNvPr id="14"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544"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196" y="649796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788" y="649796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642" y="6497960"/>
              <a:ext cx="1883358" cy="36004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7452320" y="1844824"/>
            <a:ext cx="184731" cy="369332"/>
          </a:xfrm>
          <a:prstGeom prst="rect">
            <a:avLst/>
          </a:prstGeom>
          <a:noFill/>
        </p:spPr>
        <p:txBody>
          <a:bodyPr wrap="none" rtlCol="0">
            <a:spAutoFit/>
          </a:bodyPr>
          <a:lstStyle/>
          <a:p>
            <a:endParaRPr lang="ko-KR" altLang="en-US"/>
          </a:p>
        </p:txBody>
      </p:sp>
      <p:pic>
        <p:nvPicPr>
          <p:cNvPr id="1027"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500"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092" y="-16420"/>
            <a:ext cx="183569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126" y="-16420"/>
            <a:ext cx="1861516"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Program Files (x86)\Microsoft Office\MEDIA\CAGCAT10\j015799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1740" y="-16420"/>
            <a:ext cx="1892259" cy="36004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 y="3293429"/>
            <a:ext cx="9129964" cy="2232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200" u="sng" smtClean="0">
                <a:solidFill>
                  <a:schemeClr val="tx1"/>
                </a:solidFill>
                <a:latin typeface="Arial Black" pitchFamily="34" charset="0"/>
                <a:hlinkClick r:id="rId3"/>
              </a:rPr>
              <a:t>Sources of contents</a:t>
            </a:r>
          </a:p>
          <a:p>
            <a:pPr lvl="0" algn="ctr"/>
            <a:endParaRPr lang="en-US" altLang="ko-KR" sz="1200" smtClean="0">
              <a:solidFill>
                <a:schemeClr val="tx1"/>
              </a:solidFill>
              <a:latin typeface="Arial Black" pitchFamily="34" charset="0"/>
              <a:hlinkClick r:id="rId3"/>
            </a:endParaRPr>
          </a:p>
          <a:p>
            <a:pPr lvl="0"/>
            <a:r>
              <a:rPr lang="en-US" altLang="ko-KR" sz="1200" smtClean="0">
                <a:solidFill>
                  <a:schemeClr val="tx1"/>
                </a:solidFill>
                <a:latin typeface="Arial Black" pitchFamily="34" charset="0"/>
                <a:hlinkClick r:id="rId3"/>
              </a:rPr>
              <a:t>https://www.maangchi.com/wp-content/uploads/2009/06/maangchi-nyt-2015-06-03-e1.jpg</a:t>
            </a:r>
            <a:endParaRPr lang="en-US" altLang="ko-KR" sz="1200" smtClean="0">
              <a:solidFill>
                <a:schemeClr val="tx1"/>
              </a:solidFill>
              <a:latin typeface="Arial Black" pitchFamily="34" charset="0"/>
            </a:endParaRPr>
          </a:p>
          <a:p>
            <a:pPr lvl="0"/>
            <a:r>
              <a:rPr lang="en-US" altLang="ko-KR" sz="1200" smtClean="0">
                <a:solidFill>
                  <a:schemeClr val="tx1"/>
                </a:solidFill>
                <a:latin typeface="Arial Black" pitchFamily="34" charset="0"/>
                <a:hlinkClick r:id="rId4"/>
              </a:rPr>
              <a:t>https://www.youtube.com/channel/UC8gFadPgK2r1ndqLI04Xvvw</a:t>
            </a:r>
            <a:endParaRPr lang="en-US" altLang="ko-KR" sz="1200" smtClean="0">
              <a:solidFill>
                <a:schemeClr val="tx1"/>
              </a:solidFill>
              <a:latin typeface="Arial Black" pitchFamily="34" charset="0"/>
            </a:endParaRPr>
          </a:p>
          <a:p>
            <a:pPr lvl="0"/>
            <a:r>
              <a:rPr lang="en-US" altLang="ko-KR" sz="1200" smtClean="0">
                <a:solidFill>
                  <a:schemeClr val="tx1"/>
                </a:solidFill>
                <a:latin typeface="Arial Black" pitchFamily="34" charset="0"/>
                <a:hlinkClick r:id="rId5"/>
              </a:rPr>
              <a:t>http://www.pressian.com/news/article.html?no=120690</a:t>
            </a:r>
            <a:endParaRPr lang="en-US" altLang="ko-KR" sz="1200" smtClean="0">
              <a:solidFill>
                <a:schemeClr val="tx1"/>
              </a:solidFill>
              <a:latin typeface="Arial Black" pitchFamily="34" charset="0"/>
            </a:endParaRPr>
          </a:p>
          <a:p>
            <a:pPr lvl="0"/>
            <a:r>
              <a:rPr lang="en-US" altLang="ko-KR" sz="1200" smtClean="0">
                <a:solidFill>
                  <a:schemeClr val="tx1"/>
                </a:solidFill>
                <a:latin typeface="Arial Black" pitchFamily="34" charset="0"/>
                <a:hlinkClick r:id="rId6"/>
              </a:rPr>
              <a:t>http://www.yonhapnews.co.kr/economy/2011/06/08/0301000000AKR20110608083400002.HTML</a:t>
            </a:r>
            <a:endParaRPr lang="en-US" altLang="ko-KR" sz="1200" smtClean="0">
              <a:solidFill>
                <a:schemeClr val="tx1"/>
              </a:solidFill>
              <a:latin typeface="Arial Black" pitchFamily="34" charset="0"/>
            </a:endParaRPr>
          </a:p>
          <a:p>
            <a:pPr lvl="0"/>
            <a:r>
              <a:rPr lang="en-US" altLang="ko-KR" sz="1200" smtClean="0">
                <a:solidFill>
                  <a:schemeClr val="tx1"/>
                </a:solidFill>
                <a:latin typeface="Arial Black" pitchFamily="34" charset="0"/>
                <a:hlinkClick r:id="rId7"/>
              </a:rPr>
              <a:t>http://news.joins.com/article/12072506</a:t>
            </a:r>
            <a:endParaRPr lang="en-US" altLang="ko-KR" sz="1200" smtClean="0">
              <a:solidFill>
                <a:schemeClr val="tx1"/>
              </a:solidFill>
              <a:latin typeface="Arial Black" pitchFamily="34" charset="0"/>
            </a:endParaRPr>
          </a:p>
          <a:p>
            <a:pPr lvl="0"/>
            <a:r>
              <a:rPr lang="en-US" altLang="ko-KR" sz="1200" smtClean="0">
                <a:solidFill>
                  <a:schemeClr val="tx1"/>
                </a:solidFill>
                <a:latin typeface="Arial Black" pitchFamily="34" charset="0"/>
                <a:hlinkClick r:id="rId8"/>
              </a:rPr>
              <a:t>http://www.newsroh.com/bbs/board.php?bo_table=focus&amp;wr_id=84</a:t>
            </a:r>
            <a:endParaRPr lang="en-US" altLang="ko-KR" sz="1200" smtClean="0">
              <a:solidFill>
                <a:schemeClr val="tx1"/>
              </a:solidFill>
              <a:latin typeface="Arial Black" pitchFamily="34" charset="0"/>
            </a:endParaRPr>
          </a:p>
          <a:p>
            <a:pPr lvl="0"/>
            <a:r>
              <a:rPr lang="en-US" altLang="ko-KR" sz="1200" smtClean="0">
                <a:solidFill>
                  <a:schemeClr val="tx1"/>
                </a:solidFill>
                <a:latin typeface="Arial Black" pitchFamily="34" charset="0"/>
                <a:hlinkClick r:id="rId9"/>
              </a:rPr>
              <a:t>http://kore.am/youtube-chef-maangchi-debuts-new-cookbook/</a:t>
            </a:r>
            <a:endParaRPr lang="en-US" altLang="ko-KR" sz="1200" smtClean="0">
              <a:solidFill>
                <a:schemeClr val="tx1"/>
              </a:solidFill>
              <a:latin typeface="Arial Black" pitchFamily="34" charset="0"/>
            </a:endParaRPr>
          </a:p>
          <a:p>
            <a:pPr lvl="0"/>
            <a:r>
              <a:rPr lang="en-US" altLang="ko-KR" sz="1200" smtClean="0">
                <a:solidFill>
                  <a:schemeClr val="tx1"/>
                </a:solidFill>
                <a:latin typeface="Arial Black" pitchFamily="34" charset="0"/>
                <a:hlinkClick r:id="rId10"/>
              </a:rPr>
              <a:t>https://www.maangchi.com/blog/200k-youtube-subscribers</a:t>
            </a:r>
            <a:endParaRPr lang="en-US" altLang="ko-KR" sz="1200" smtClean="0">
              <a:solidFill>
                <a:schemeClr val="tx1"/>
              </a:solidFill>
              <a:latin typeface="Arial Black" pitchFamily="34" charset="0"/>
            </a:endParaRPr>
          </a:p>
        </p:txBody>
      </p:sp>
      <p:sp>
        <p:nvSpPr>
          <p:cNvPr id="4" name="직사각형 3"/>
          <p:cNvSpPr/>
          <p:nvPr/>
        </p:nvSpPr>
        <p:spPr>
          <a:xfrm>
            <a:off x="1" y="2146584"/>
            <a:ext cx="9143999"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t>Director: KIM SO YEON</a:t>
            </a:r>
          </a:p>
        </p:txBody>
      </p:sp>
    </p:spTree>
    <p:extLst>
      <p:ext uri="{BB962C8B-B14F-4D97-AF65-F5344CB8AC3E}">
        <p14:creationId xmlns:p14="http://schemas.microsoft.com/office/powerpoint/2010/main" val="1593474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광장">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TotalTime>
  <Words>285</Words>
  <Application>Microsoft Office PowerPoint</Application>
  <PresentationFormat>화면 슬라이드 쇼(4:3)</PresentationFormat>
  <Paragraphs>31</Paragraphs>
  <Slides>9</Slides>
  <Notes>0</Notes>
  <HiddenSlides>0</HiddenSlides>
  <MMClips>0</MMClips>
  <ScaleCrop>false</ScaleCrop>
  <HeadingPairs>
    <vt:vector size="4" baseType="variant">
      <vt:variant>
        <vt:lpstr>테마</vt:lpstr>
      </vt:variant>
      <vt:variant>
        <vt:i4>1</vt:i4>
      </vt:variant>
      <vt:variant>
        <vt:lpstr>슬라이드 제목</vt:lpstr>
      </vt:variant>
      <vt:variant>
        <vt:i4>9</vt:i4>
      </vt:variant>
    </vt:vector>
  </HeadingPairs>
  <TitlesOfParts>
    <vt:vector size="10"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XP R2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User</cp:lastModifiedBy>
  <cp:revision>38</cp:revision>
  <dcterms:created xsi:type="dcterms:W3CDTF">2017-10-14T05:58:54Z</dcterms:created>
  <dcterms:modified xsi:type="dcterms:W3CDTF">2017-10-14T09:40:00Z</dcterms:modified>
</cp:coreProperties>
</file>